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22"/>
  </p:notesMasterIdLst>
  <p:sldIdLst>
    <p:sldId id="256" r:id="rId2"/>
    <p:sldId id="260" r:id="rId3"/>
    <p:sldId id="261" r:id="rId4"/>
    <p:sldId id="263" r:id="rId5"/>
    <p:sldId id="262" r:id="rId6"/>
    <p:sldId id="268" r:id="rId7"/>
    <p:sldId id="264" r:id="rId8"/>
    <p:sldId id="265" r:id="rId9"/>
    <p:sldId id="266" r:id="rId10"/>
    <p:sldId id="267" r:id="rId11"/>
    <p:sldId id="269" r:id="rId12"/>
    <p:sldId id="280" r:id="rId13"/>
    <p:sldId id="270" r:id="rId14"/>
    <p:sldId id="271" r:id="rId15"/>
    <p:sldId id="277" r:id="rId16"/>
    <p:sldId id="272" r:id="rId17"/>
    <p:sldId id="273" r:id="rId18"/>
    <p:sldId id="274" r:id="rId19"/>
    <p:sldId id="275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40D0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4" autoAdjust="0"/>
    <p:restoredTop sz="94711" autoAdjust="0"/>
  </p:normalViewPr>
  <p:slideViewPr>
    <p:cSldViewPr>
      <p:cViewPr varScale="1">
        <p:scale>
          <a:sx n="102" d="100"/>
          <a:sy n="102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79303-A89B-48E1-97A3-7B327109F3D5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D0DA7-4C8C-415F-9AE0-3FE4B575FC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7481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7233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2629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60361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8849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D0DA7-4C8C-415F-9AE0-3FE4B575FCD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629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11/3/2010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11/3/2010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11/3/2010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990600" y="0"/>
            <a:ext cx="7010400" cy="2362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isha" pitchFamily="34" charset="-79"/>
              </a:rPr>
              <a:t>INTEGRATING EXCEPTION HANDLING AND DATA DEPENDENCY ANALYSIS THROUGH APPLICATION EXCEPTION RULES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Gisha" pitchFamily="34" charset="-79"/>
            </a:endParaRP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990600" y="2602039"/>
            <a:ext cx="6553200" cy="3951161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Janani Ramachandran</a:t>
            </a:r>
          </a:p>
          <a:p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Proposal Presentation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November 5</a:t>
            </a:r>
            <a:r>
              <a:rPr lang="en-US" sz="2000" baseline="30000" dirty="0" smtClean="0">
                <a:solidFill>
                  <a:schemeClr val="tx1"/>
                </a:solidFill>
                <a:latin typeface="+mj-lt"/>
              </a:rPr>
              <a:t>th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2010</a:t>
            </a:r>
          </a:p>
          <a:p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+mj-lt"/>
              </a:rPr>
              <a:t>Committee Members: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j-lt"/>
              </a:rPr>
              <a:t>Dr. Susan Urban (Chair)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j-lt"/>
              </a:rPr>
              <a:t>Dr. Susan </a:t>
            </a:r>
            <a:r>
              <a:rPr lang="en-US" sz="1900" dirty="0" err="1" smtClean="0">
                <a:solidFill>
                  <a:schemeClr val="tx1"/>
                </a:solidFill>
                <a:latin typeface="+mj-lt"/>
              </a:rPr>
              <a:t>Mengel</a:t>
            </a:r>
            <a:endParaRPr lang="en-US" sz="1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676400" y="6534835"/>
            <a:ext cx="108204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0488"/>
            <a:r>
              <a:rPr kumimoji="0" lang="en-US" sz="15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*</a:t>
            </a:r>
            <a:r>
              <a:rPr lang="en-US" sz="1500" dirty="0" smtClean="0">
                <a:latin typeface="+mj-lt"/>
              </a:rPr>
              <a:t>This research is supported by NSF Grant No. CCF-0820152.</a:t>
            </a:r>
            <a:endParaRPr kumimoji="0" lang="en-US" sz="15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644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Background: Assurance Points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72400" cy="1600200"/>
          </a:xfrm>
        </p:spPr>
        <p:txBody>
          <a:bodyPr>
            <a:normAutofit lnSpcReduction="10000"/>
          </a:bodyPr>
          <a:lstStyle/>
          <a:p>
            <a:pPr marL="82296" lvl="0" indent="0">
              <a:spcBef>
                <a:spcPts val="600"/>
              </a:spcBef>
              <a:buClrTx/>
              <a:buSzPct val="60000"/>
              <a:buNone/>
            </a:pPr>
            <a:r>
              <a:rPr lang="en-US" sz="2000" dirty="0">
                <a:solidFill>
                  <a:prstClr val="black"/>
                </a:solidFill>
                <a:latin typeface="+mj-lt"/>
              </a:rPr>
              <a:t>Shrestha, R. Using Assurance Points and Integration Rules for    Recovery in Service Composition.  M.S. Thesis, 2010</a:t>
            </a: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. </a:t>
            </a:r>
          </a:p>
          <a:p>
            <a:pPr marL="368046" lvl="0" indent="-28575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Proposed the use of Assurance Points (APs) as 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checkpoints at </a:t>
            </a: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critical points in a process.</a:t>
            </a:r>
          </a:p>
          <a:p>
            <a:pPr marL="368046" lvl="0" indent="-28575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Introduced three flexible forms of 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recovery (</a:t>
            </a:r>
            <a:r>
              <a:rPr lang="en-US" sz="1800" dirty="0" err="1">
                <a:solidFill>
                  <a:prstClr val="black"/>
                </a:solidFill>
                <a:latin typeface="+mj-lt"/>
              </a:rPr>
              <a:t>APRollback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, </a:t>
            </a:r>
            <a:r>
              <a:rPr lang="en-US" sz="1800" dirty="0" err="1">
                <a:solidFill>
                  <a:prstClr val="black"/>
                </a:solidFill>
                <a:latin typeface="+mj-lt"/>
              </a:rPr>
              <a:t>APRetry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, APCC</a:t>
            </a: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).</a:t>
            </a:r>
            <a:endParaRPr lang="en-US" sz="1800" dirty="0">
              <a:solidFill>
                <a:prstClr val="black"/>
              </a:solidFill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53753408"/>
              </p:ext>
            </p:extLst>
          </p:nvPr>
        </p:nvGraphicFramePr>
        <p:xfrm>
          <a:off x="1752600" y="2748138"/>
          <a:ext cx="4724400" cy="3957462"/>
        </p:xfrm>
        <a:graphic>
          <a:graphicData uri="http://schemas.openxmlformats.org/presentationml/2006/ole">
            <p:oleObj spid="_x0000_s2074" name="Visio" r:id="rId4" imgW="6655429" imgH="5574219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15533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Application</a:t>
            </a:r>
            <a:r>
              <a:rPr lang="en-US" sz="3800" dirty="0" smtClean="0">
                <a:solidFill>
                  <a:schemeClr val="tx1"/>
                </a:solidFill>
              </a:rPr>
              <a:t> Exception Rules</a:t>
            </a:r>
            <a:endParaRPr lang="en-US" sz="38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94886"/>
            <a:ext cx="6952592" cy="4420114"/>
          </a:xfrm>
        </p:spPr>
      </p:pic>
      <p:sp>
        <p:nvSpPr>
          <p:cNvPr id="5" name="TextBox 4"/>
          <p:cNvSpPr txBox="1"/>
          <p:nvPr/>
        </p:nvSpPr>
        <p:spPr>
          <a:xfrm>
            <a:off x="2209800" y="5867400"/>
            <a:ext cx="3962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j-lt"/>
              </a:rPr>
              <a:t>Use of An Application Exception Rule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255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>
                <a:solidFill>
                  <a:schemeClr val="tx1"/>
                </a:solidFill>
              </a:rPr>
              <a:t>The AER System</a:t>
            </a:r>
            <a:endParaRPr lang="en-US" sz="3800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63626658"/>
              </p:ext>
            </p:extLst>
          </p:nvPr>
        </p:nvGraphicFramePr>
        <p:xfrm>
          <a:off x="0" y="1676400"/>
          <a:ext cx="8382000" cy="4267200"/>
        </p:xfrm>
        <a:graphic>
          <a:graphicData uri="http://schemas.openxmlformats.org/presentationml/2006/ole">
            <p:oleObj spid="_x0000_s33794" name="Visio" r:id="rId4" imgW="9586088" imgH="4475154" progId="Visio.Drawing.11">
              <p:embed/>
            </p:oleObj>
          </a:graphicData>
        </a:graphic>
      </p:graphicFrame>
      <p:sp>
        <p:nvSpPr>
          <p:cNvPr id="9" name="Curved Down Arrow 8"/>
          <p:cNvSpPr/>
          <p:nvPr/>
        </p:nvSpPr>
        <p:spPr>
          <a:xfrm>
            <a:off x="3786053" y="4191000"/>
            <a:ext cx="1143000" cy="304800"/>
          </a:xfrm>
          <a:prstGeom prst="curved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10800000">
            <a:off x="3746500" y="4724399"/>
            <a:ext cx="1143000" cy="304800"/>
          </a:xfrm>
          <a:prstGeom prst="curvedDownArrow">
            <a:avLst/>
          </a:prstGeom>
          <a:solidFill>
            <a:srgbClr val="002E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Right Arrow 11"/>
          <p:cNvSpPr/>
          <p:nvPr/>
        </p:nvSpPr>
        <p:spPr>
          <a:xfrm rot="10800000">
            <a:off x="3786053" y="3179747"/>
            <a:ext cx="585654" cy="990600"/>
          </a:xfrm>
          <a:prstGeom prst="curvedRightArrow">
            <a:avLst/>
          </a:prstGeom>
          <a:solidFill>
            <a:srgbClr val="08C411"/>
          </a:solidFill>
          <a:ln>
            <a:solidFill>
              <a:srgbClr val="0690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786053" y="2057400"/>
            <a:ext cx="862147" cy="2286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0800000">
            <a:off x="3746499" y="2666999"/>
            <a:ext cx="862147" cy="2286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1371600" y="4200829"/>
            <a:ext cx="1066800" cy="218771"/>
          </a:xfrm>
          <a:prstGeom prst="rightArrow">
            <a:avLst/>
          </a:prstGeom>
          <a:solidFill>
            <a:srgbClr val="002E8A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rved Right Arrow 17"/>
          <p:cNvSpPr/>
          <p:nvPr/>
        </p:nvSpPr>
        <p:spPr>
          <a:xfrm rot="21431395">
            <a:off x="29389" y="3192669"/>
            <a:ext cx="585654" cy="1213304"/>
          </a:xfrm>
          <a:prstGeom prst="curved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Left Arrow 16"/>
          <p:cNvSpPr/>
          <p:nvPr/>
        </p:nvSpPr>
        <p:spPr>
          <a:xfrm rot="160898">
            <a:off x="823848" y="3150612"/>
            <a:ext cx="990600" cy="2667000"/>
          </a:xfrm>
          <a:prstGeom prst="curvedLeftArrow">
            <a:avLst>
              <a:gd name="adj1" fmla="val 25000"/>
              <a:gd name="adj2" fmla="val 50000"/>
              <a:gd name="adj3" fmla="val 28277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755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4" grpId="0" animBg="1"/>
      <p:bldP spid="16" grpId="0" animBg="1"/>
      <p:bldP spid="15" grpId="0" animBg="1"/>
      <p:bldP spid="18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Objective</a:t>
            </a:r>
            <a:r>
              <a:rPr lang="en-US" sz="3800" dirty="0" smtClean="0">
                <a:solidFill>
                  <a:schemeClr val="tx1"/>
                </a:solidFill>
              </a:rPr>
              <a:t> 1: AER Specification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410200"/>
          </a:xfrm>
        </p:spPr>
        <p:txBody>
          <a:bodyPr>
            <a:normAutofit/>
          </a:bodyPr>
          <a:lstStyle/>
          <a:p>
            <a:pPr marL="114300" indent="0">
              <a:buClrTx/>
              <a:buSzPct val="60000"/>
              <a:buNone/>
            </a:pPr>
            <a:r>
              <a:rPr lang="en-US" dirty="0" smtClean="0">
                <a:latin typeface="+mj-lt"/>
              </a:rPr>
              <a:t>Extend AP model to support specification and use of AERS. </a:t>
            </a:r>
          </a:p>
          <a:p>
            <a:pPr marL="114300" indent="0" algn="just"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latin typeface="+mj-lt"/>
              </a:rPr>
              <a:t> development of the internal XML schema for the representation of AERs.</a:t>
            </a:r>
          </a:p>
          <a:p>
            <a:pPr marL="233363" indent="-119063" algn="just"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latin typeface="+mj-lt"/>
              </a:rPr>
              <a:t>storage </a:t>
            </a:r>
            <a:r>
              <a:rPr lang="en-US" sz="1800" dirty="0" smtClean="0">
                <a:latin typeface="+mj-lt"/>
              </a:rPr>
              <a:t>of runtime information about process execution status in a </a:t>
            </a:r>
            <a:r>
              <a:rPr lang="en-US" sz="1800" dirty="0" smtClean="0">
                <a:latin typeface="+mj-lt"/>
              </a:rPr>
              <a:t>database for objects (db4o) object-oriented </a:t>
            </a:r>
            <a:r>
              <a:rPr lang="en-US" sz="1800" dirty="0" smtClean="0">
                <a:latin typeface="+mj-lt"/>
              </a:rPr>
              <a:t>database.</a:t>
            </a:r>
          </a:p>
          <a:p>
            <a:pPr marL="114300" indent="0">
              <a:buClrTx/>
              <a:buSzPct val="60000"/>
              <a:buNone/>
            </a:pPr>
            <a:r>
              <a:rPr lang="en-US" b="1" dirty="0">
                <a:latin typeface="+mj-lt"/>
              </a:rPr>
              <a:t>	</a:t>
            </a:r>
            <a:r>
              <a:rPr lang="en-US" b="1" dirty="0" smtClean="0">
                <a:latin typeface="+mj-lt"/>
              </a:rPr>
              <a:t>	           Structure of an AER</a:t>
            </a:r>
          </a:p>
          <a:p>
            <a:pPr marL="114300" indent="0" algn="ctr">
              <a:buNone/>
            </a:pPr>
            <a:endParaRPr lang="en-US" sz="1900" dirty="0">
              <a:latin typeface="+mj-lt"/>
            </a:endParaRPr>
          </a:p>
          <a:p>
            <a:pPr marL="114300" indent="0" algn="ctr">
              <a:buNone/>
            </a:pPr>
            <a:r>
              <a:rPr lang="en-US" sz="1900" dirty="0">
                <a:latin typeface="+mj-lt"/>
              </a:rPr>
              <a:t> </a:t>
            </a:r>
            <a:endParaRPr lang="en-US" dirty="0" smtClean="0">
              <a:latin typeface="+mj-lt"/>
            </a:endParaRPr>
          </a:p>
          <a:p>
            <a:pPr algn="ctr">
              <a:buClrTx/>
              <a:buSzPct val="6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 algn="ctr">
              <a:buClrTx/>
              <a:buSzPct val="60000"/>
              <a:buFont typeface="Wingdings" pitchFamily="2" charset="2"/>
              <a:buChar char="§"/>
            </a:pPr>
            <a:endParaRPr lang="en-US" dirty="0"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95600" y="3200400"/>
            <a:ext cx="2743200" cy="3733800"/>
            <a:chOff x="2514600" y="2895600"/>
            <a:chExt cx="2895600" cy="3738237"/>
          </a:xfrm>
        </p:grpSpPr>
        <p:sp>
          <p:nvSpPr>
            <p:cNvPr id="7" name="Rectangle 6"/>
            <p:cNvSpPr/>
            <p:nvPr/>
          </p:nvSpPr>
          <p:spPr>
            <a:xfrm>
              <a:off x="2514600" y="2895600"/>
              <a:ext cx="2895600" cy="35425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0000"/>
                  <a:lumOff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90800" y="2971800"/>
              <a:ext cx="2667000" cy="3662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r>
                <a:rPr lang="en-US" sz="1900" dirty="0">
                  <a:solidFill>
                    <a:srgbClr val="2F2B20"/>
                  </a:solidFill>
                  <a:latin typeface="+mj-lt"/>
                </a:rPr>
                <a:t>On Event </a:t>
              </a:r>
              <a:r>
                <a:rPr lang="en-US" sz="1900" dirty="0" err="1">
                  <a:solidFill>
                    <a:srgbClr val="2F2B20"/>
                  </a:solidFill>
                  <a:latin typeface="+mj-lt"/>
                </a:rPr>
                <a:t>eventName</a:t>
              </a:r>
              <a:endParaRPr lang="en-US" sz="1900" dirty="0">
                <a:solidFill>
                  <a:srgbClr val="2F2B20"/>
                </a:solidFill>
                <a:latin typeface="+mj-lt"/>
              </a:endParaRP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r>
                <a:rPr lang="en-US" sz="1900" dirty="0" smtClean="0">
                  <a:solidFill>
                    <a:srgbClr val="2F2B20"/>
                  </a:solidFill>
                  <a:latin typeface="+mj-lt"/>
                </a:rPr>
                <a:t>Case</a:t>
              </a: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endParaRPr lang="en-US" sz="1900" dirty="0">
                <a:solidFill>
                  <a:srgbClr val="2F2B20"/>
                </a:solidFill>
                <a:latin typeface="+mj-lt"/>
              </a:endParaRP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r>
                <a:rPr lang="en-US" sz="1900" dirty="0">
                  <a:solidFill>
                    <a:srgbClr val="2F2B20"/>
                  </a:solidFill>
                  <a:latin typeface="+mj-lt"/>
                </a:rPr>
                <a:t>  AP1:</a:t>
              </a: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r>
                <a:rPr lang="en-US" sz="1900" dirty="0">
                  <a:solidFill>
                    <a:srgbClr val="2F2B20"/>
                  </a:solidFill>
                  <a:latin typeface="+mj-lt"/>
                </a:rPr>
                <a:t>	Action 1;</a:t>
              </a: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r>
                <a:rPr lang="en-US" sz="1900" dirty="0">
                  <a:solidFill>
                    <a:srgbClr val="2F2B20"/>
                  </a:solidFill>
                  <a:latin typeface="+mj-lt"/>
                </a:rPr>
                <a:t> </a:t>
              </a: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r>
                <a:rPr lang="en-US" sz="1900" dirty="0">
                  <a:solidFill>
                    <a:srgbClr val="2F2B20"/>
                  </a:solidFill>
                  <a:latin typeface="+mj-lt"/>
                </a:rPr>
                <a:t>  AP2:</a:t>
              </a: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r>
                <a:rPr lang="en-US" sz="1900" dirty="0">
                  <a:solidFill>
                    <a:srgbClr val="2F2B20"/>
                  </a:solidFill>
                  <a:latin typeface="+mj-lt"/>
                </a:rPr>
                <a:t>	Action2</a:t>
              </a:r>
              <a:r>
                <a:rPr lang="en-US" sz="1900" dirty="0" smtClean="0">
                  <a:solidFill>
                    <a:srgbClr val="2F2B20"/>
                  </a:solidFill>
                  <a:latin typeface="+mj-lt"/>
                </a:rPr>
                <a:t>;</a:t>
              </a: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endParaRPr lang="en-US" sz="1900" dirty="0" smtClean="0">
                <a:solidFill>
                  <a:srgbClr val="2F2B20"/>
                </a:solidFill>
                <a:latin typeface="+mj-lt"/>
              </a:endParaRP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r>
                <a:rPr lang="en-US" sz="1900" dirty="0" smtClean="0">
                  <a:solidFill>
                    <a:srgbClr val="2F2B20"/>
                  </a:solidFill>
                  <a:latin typeface="+mj-lt"/>
                </a:rPr>
                <a:t>End Case</a:t>
              </a:r>
            </a:p>
            <a:p>
              <a:pPr marL="114300" lvl="0">
                <a:spcBef>
                  <a:spcPct val="20000"/>
                </a:spcBef>
                <a:buClr>
                  <a:srgbClr val="A9A57C"/>
                </a:buClr>
              </a:pPr>
              <a:endParaRPr lang="en-US" sz="1900" dirty="0">
                <a:solidFill>
                  <a:srgbClr val="2F2B20"/>
                </a:solidFill>
                <a:latin typeface="Gill Sans MT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6686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Objective</a:t>
            </a:r>
            <a:r>
              <a:rPr lang="en-US" sz="3800" dirty="0" smtClean="0">
                <a:solidFill>
                  <a:schemeClr val="tx1"/>
                </a:solidFill>
              </a:rPr>
              <a:t> 2: Integration of Data Dependency Analysis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00600"/>
          </a:xfrm>
        </p:spPr>
        <p:txBody>
          <a:bodyPr/>
          <a:lstStyle/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In addition to exception handling, the AER system will 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perform data dependency analysis.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interrupt execution of dependent processes.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dirty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Requires 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use of Delta Enable Grid Services (DEGS) (Urban et al., 2009) monitoring system.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modification of approach in Decentralized PEXA  model.</a:t>
            </a:r>
          </a:p>
          <a:p>
            <a:pPr marL="411480" lvl="1" indent="0">
              <a:buClrTx/>
              <a:buSzPct val="60000"/>
              <a:buNone/>
            </a:pPr>
            <a:endParaRPr lang="en-US" dirty="0" smtClean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Two algorithms are proposed in PEXA model - Lazy and Eager.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sz="2000" dirty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Proposed system will use Lazy approach.</a:t>
            </a:r>
          </a:p>
          <a:p>
            <a:pPr marL="411480" lvl="1" indent="0">
              <a:buClrTx/>
              <a:buSzPct val="60000"/>
              <a:buNone/>
            </a:pPr>
            <a:endParaRPr lang="en-US" dirty="0" smtClean="0">
              <a:latin typeface="+mj-lt"/>
            </a:endParaRPr>
          </a:p>
          <a:p>
            <a:pPr lvl="1">
              <a:buClrTx/>
              <a:buSzPct val="6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 lvl="1">
              <a:buClrTx/>
              <a:buSzPct val="60000"/>
              <a:buFont typeface="Wingdings" pitchFamily="2" charset="2"/>
              <a:buChar char="§"/>
            </a:pPr>
            <a:endParaRPr lang="en-US" dirty="0">
              <a:latin typeface="+mj-lt"/>
            </a:endParaRPr>
          </a:p>
          <a:p>
            <a:pPr marL="411480" lvl="1" indent="0">
              <a:buClrTx/>
              <a:buSzPct val="60000"/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84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Objective</a:t>
            </a:r>
            <a:r>
              <a:rPr lang="en-US" sz="3800" dirty="0" smtClean="0">
                <a:solidFill>
                  <a:schemeClr val="tx1"/>
                </a:solidFill>
              </a:rPr>
              <a:t> 2: Integration of Data Dependency Analysis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SzPct val="60000"/>
              <a:buFont typeface="Wingdings" pitchFamily="2" charset="2"/>
              <a:buChar char="§"/>
            </a:pPr>
            <a:endParaRPr lang="en-US" sz="1800" dirty="0" smtClean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Decentralized PEXA model assumes rollback as only form of recovery.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Data dependency is identified on a process-level.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AER system supports flexible recovery.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Requires data dependency analysis on recovered portion of process.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sz="2200" dirty="0" smtClean="0">
                <a:latin typeface="+mj-lt"/>
              </a:rPr>
              <a:t>Modify information stored in Delta Object Schedule.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sz="2200" dirty="0" smtClean="0">
                <a:latin typeface="+mj-lt"/>
              </a:rPr>
              <a:t>Modify querying of Delta Object Schedule.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 lvl="1">
              <a:buClrTx/>
              <a:buSzPct val="60000"/>
              <a:buFont typeface="Wingdings" pitchFamily="2" charset="2"/>
              <a:buChar char="§"/>
            </a:pPr>
            <a:endParaRPr lang="en-US" sz="2400" dirty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97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Objective</a:t>
            </a:r>
            <a:r>
              <a:rPr lang="en-US" sz="3800" dirty="0" smtClean="0">
                <a:solidFill>
                  <a:schemeClr val="tx1"/>
                </a:solidFill>
              </a:rPr>
              <a:t> 3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+mj-lt"/>
                <a:ea typeface="Times New Roman"/>
                <a:cs typeface="Times New Roman"/>
              </a:rPr>
              <a:t>Design </a:t>
            </a:r>
            <a:r>
              <a:rPr lang="en-US" dirty="0">
                <a:latin typeface="+mj-lt"/>
                <a:ea typeface="Times New Roman"/>
                <a:cs typeface="Times New Roman"/>
              </a:rPr>
              <a:t>and prototype an execution environment </a:t>
            </a:r>
            <a:r>
              <a:rPr lang="en-US" dirty="0" smtClean="0">
                <a:latin typeface="+mj-lt"/>
                <a:ea typeface="Times New Roman"/>
                <a:cs typeface="Times New Roman"/>
              </a:rPr>
              <a:t>to demonstrate </a:t>
            </a:r>
            <a:r>
              <a:rPr lang="en-US" dirty="0">
                <a:latin typeface="+mj-lt"/>
                <a:ea typeface="Times New Roman"/>
                <a:cs typeface="Times New Roman"/>
              </a:rPr>
              <a:t>the AER </a:t>
            </a:r>
            <a:r>
              <a:rPr lang="en-US" dirty="0" smtClean="0">
                <a:latin typeface="+mj-lt"/>
                <a:ea typeface="Times New Roman"/>
                <a:cs typeface="Times New Roman"/>
              </a:rPr>
              <a:t>concept. The prototype will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+mj-lt"/>
              <a:ea typeface="Times New Roman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Bef>
                <a:spcPts val="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  <a:ea typeface="Times New Roman"/>
                <a:cs typeface="Times New Roman"/>
              </a:rPr>
              <a:t>support concurrent process execution.</a:t>
            </a:r>
          </a:p>
          <a:p>
            <a:pPr lvl="0" indent="-342900" algn="just">
              <a:lnSpc>
                <a:spcPct val="115000"/>
              </a:lnSpc>
              <a:spcBef>
                <a:spcPts val="0"/>
              </a:spcBef>
              <a:buClrTx/>
              <a:buSzPct val="60000"/>
              <a:buFont typeface="Wingdings" pitchFamily="2" charset="2"/>
              <a:buChar char="§"/>
            </a:pPr>
            <a:endParaRPr lang="en-US" dirty="0" smtClean="0">
              <a:latin typeface="+mj-lt"/>
              <a:ea typeface="Times New Roman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Bef>
                <a:spcPts val="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  <a:ea typeface="Times New Roman"/>
                <a:cs typeface="Times New Roman"/>
              </a:rPr>
              <a:t>extend AP model to support AER specification.</a:t>
            </a:r>
          </a:p>
          <a:p>
            <a:pPr lvl="0" indent="-342900" algn="just">
              <a:lnSpc>
                <a:spcPct val="115000"/>
              </a:lnSpc>
              <a:spcBef>
                <a:spcPts val="0"/>
              </a:spcBef>
              <a:buClrTx/>
              <a:buSzPct val="60000"/>
              <a:buFont typeface="Wingdings" pitchFamily="2" charset="2"/>
              <a:buChar char="§"/>
            </a:pPr>
            <a:endParaRPr lang="en-US" dirty="0" smtClean="0">
              <a:latin typeface="+mj-lt"/>
              <a:ea typeface="Times New Roman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Bef>
                <a:spcPts val="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  <a:ea typeface="Times New Roman"/>
                <a:cs typeface="Times New Roman"/>
              </a:rPr>
              <a:t>include DEGS monitoring system to track deltas.</a:t>
            </a:r>
          </a:p>
          <a:p>
            <a:pPr lvl="0" indent="-342900" algn="just">
              <a:lnSpc>
                <a:spcPct val="115000"/>
              </a:lnSpc>
              <a:spcBef>
                <a:spcPts val="0"/>
              </a:spcBef>
              <a:buClrTx/>
              <a:buSzPct val="60000"/>
              <a:buFont typeface="Wingdings" pitchFamily="2" charset="2"/>
              <a:buChar char="§"/>
            </a:pPr>
            <a:endParaRPr lang="en-US" dirty="0" smtClean="0">
              <a:latin typeface="+mj-lt"/>
              <a:ea typeface="Times New Roman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Bef>
                <a:spcPts val="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  <a:ea typeface="Times New Roman"/>
                <a:cs typeface="Times New Roman"/>
              </a:rPr>
              <a:t>support event generation to interrupt process execution.</a:t>
            </a:r>
          </a:p>
          <a:p>
            <a:pPr lvl="0" indent="-342900" algn="just">
              <a:lnSpc>
                <a:spcPct val="115000"/>
              </a:lnSpc>
              <a:spcBef>
                <a:spcPts val="0"/>
              </a:spcBef>
              <a:buClrTx/>
              <a:buSzPct val="60000"/>
              <a:buFont typeface="Wingdings" pitchFamily="2" charset="2"/>
              <a:buChar char="§"/>
            </a:pPr>
            <a:endParaRPr lang="en-US" sz="2400" dirty="0" smtClean="0">
              <a:latin typeface="+mj-lt"/>
              <a:ea typeface="Times New Roman"/>
              <a:cs typeface="Times New Roman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63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Objective</a:t>
            </a:r>
            <a:r>
              <a:rPr lang="en-US" sz="3800" dirty="0" smtClean="0">
                <a:solidFill>
                  <a:schemeClr val="tx1"/>
                </a:solidFill>
              </a:rPr>
              <a:t> 4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00600"/>
          </a:xfrm>
        </p:spPr>
        <p:txBody>
          <a:bodyPr>
            <a:normAutofit/>
          </a:bodyPr>
          <a:lstStyle/>
          <a:p>
            <a:pPr marL="114300" lvl="0" indent="0">
              <a:buClrTx/>
              <a:buSzPct val="60000"/>
              <a:buNone/>
            </a:pPr>
            <a:r>
              <a:rPr lang="en-US" sz="2400" dirty="0" smtClean="0">
                <a:latin typeface="+mj-lt"/>
              </a:rPr>
              <a:t>Test and evaluate the AER system in a concurrent process execution environment for</a:t>
            </a:r>
          </a:p>
          <a:p>
            <a:pPr marL="114300" lvl="0" indent="0">
              <a:buClrTx/>
              <a:buSzPct val="60000"/>
              <a:buNone/>
            </a:pPr>
            <a:endParaRPr lang="en-US" sz="2400" dirty="0" smtClean="0">
              <a:latin typeface="+mj-lt"/>
            </a:endParaRP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generation of and response to external events by AERs.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identification of and communication to dependent processes.</a:t>
            </a:r>
          </a:p>
          <a:p>
            <a:pPr lvl="1">
              <a:buClrTx/>
              <a:buFont typeface="Wingdings" pitchFamily="2" charset="2"/>
              <a:buChar char="§"/>
            </a:pPr>
            <a:endParaRPr lang="en-US" sz="26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606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Summary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Capability to handle external events that affect process execution.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echanism to provide variable response to exceptions based on process execution status.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Support consistency  along with flexible recovery and exception handling through integration with data dependency analysis.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310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References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876800"/>
          </a:xfrm>
        </p:spPr>
        <p:txBody>
          <a:bodyPr>
            <a:normAutofit fontScale="70000" lnSpcReduction="20000"/>
          </a:bodyPr>
          <a:lstStyle/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err="1" smtClean="0">
                <a:latin typeface="+mj-lt"/>
              </a:rPr>
              <a:t>Charfi</a:t>
            </a:r>
            <a:r>
              <a:rPr lang="en-US" dirty="0" smtClean="0">
                <a:latin typeface="+mj-lt"/>
              </a:rPr>
              <a:t>, A. and </a:t>
            </a:r>
            <a:r>
              <a:rPr lang="en-US" dirty="0" err="1" smtClean="0">
                <a:latin typeface="+mj-lt"/>
              </a:rPr>
              <a:t>Mezini</a:t>
            </a:r>
            <a:r>
              <a:rPr lang="en-US" dirty="0" smtClean="0">
                <a:latin typeface="+mj-lt"/>
              </a:rPr>
              <a:t>, M. (2006). Aspect-Oriented Workflow Languages. Proceedings of Conference on Cooperative Information Systems (</a:t>
            </a:r>
            <a:r>
              <a:rPr lang="en-US" dirty="0" err="1" smtClean="0">
                <a:latin typeface="+mj-lt"/>
              </a:rPr>
              <a:t>CoopIS</a:t>
            </a:r>
            <a:r>
              <a:rPr lang="en-US" dirty="0" smtClean="0">
                <a:latin typeface="+mj-lt"/>
              </a:rPr>
              <a:t> 2006). 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Jang, J., </a:t>
            </a:r>
            <a:r>
              <a:rPr lang="en-US" dirty="0" err="1" smtClean="0">
                <a:latin typeface="+mj-lt"/>
              </a:rPr>
              <a:t>Fekete</a:t>
            </a:r>
            <a:r>
              <a:rPr lang="en-US" dirty="0" smtClean="0">
                <a:latin typeface="+mj-lt"/>
              </a:rPr>
              <a:t>, A., and Greenfield, P. (2007). Delivering Promises for Web Service Applications. IEEE International Conference on Web Services (ICWS '07), 599-606.Jordan, D., </a:t>
            </a:r>
            <a:r>
              <a:rPr lang="en-US" dirty="0" err="1" smtClean="0">
                <a:latin typeface="+mj-lt"/>
              </a:rPr>
              <a:t>Evdemon</a:t>
            </a:r>
            <a:r>
              <a:rPr lang="en-US" dirty="0" smtClean="0">
                <a:latin typeface="+mj-lt"/>
              </a:rPr>
              <a:t>, J., </a:t>
            </a:r>
            <a:r>
              <a:rPr lang="en-US" dirty="0" err="1" smtClean="0">
                <a:latin typeface="+mj-lt"/>
              </a:rPr>
              <a:t>Alves</a:t>
            </a:r>
            <a:r>
              <a:rPr lang="en-US" dirty="0" smtClean="0">
                <a:latin typeface="+mj-lt"/>
              </a:rPr>
              <a:t>, A., </a:t>
            </a:r>
            <a:r>
              <a:rPr lang="en-US" dirty="0" err="1" smtClean="0">
                <a:latin typeface="+mj-lt"/>
              </a:rPr>
              <a:t>Arkin</a:t>
            </a:r>
            <a:r>
              <a:rPr lang="en-US" dirty="0" smtClean="0">
                <a:latin typeface="+mj-lt"/>
              </a:rPr>
              <a:t>, A., </a:t>
            </a:r>
            <a:r>
              <a:rPr lang="en-US" dirty="0" err="1" smtClean="0">
                <a:latin typeface="+mj-lt"/>
              </a:rPr>
              <a:t>Askary</a:t>
            </a:r>
            <a:r>
              <a:rPr lang="en-US" dirty="0" smtClean="0">
                <a:latin typeface="+mj-lt"/>
              </a:rPr>
              <a:t>, S., </a:t>
            </a:r>
            <a:r>
              <a:rPr lang="en-US" dirty="0" err="1" smtClean="0">
                <a:latin typeface="+mj-lt"/>
              </a:rPr>
              <a:t>Barreto</a:t>
            </a:r>
            <a:r>
              <a:rPr lang="en-US" dirty="0" smtClean="0">
                <a:latin typeface="+mj-lt"/>
              </a:rPr>
              <a:t>, C., et al. (2007). Web services Business Process Execution Language Version 2.0. OASIS Standard, 11.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err="1" smtClean="0">
                <a:latin typeface="+mj-lt"/>
              </a:rPr>
              <a:t>Khalaf</a:t>
            </a:r>
            <a:r>
              <a:rPr lang="en-US" dirty="0" smtClean="0">
                <a:latin typeface="+mj-lt"/>
              </a:rPr>
              <a:t>, R., Roller, D., and </a:t>
            </a:r>
            <a:r>
              <a:rPr lang="en-US" dirty="0" err="1" smtClean="0">
                <a:latin typeface="+mj-lt"/>
              </a:rPr>
              <a:t>Leymann</a:t>
            </a:r>
            <a:r>
              <a:rPr lang="en-US" dirty="0" smtClean="0">
                <a:latin typeface="+mj-lt"/>
              </a:rPr>
              <a:t>, F. (2009). Revisiting the behavior of Fault and Compensation Handlers in WS-BPEL. In Proceedings of the Confederated international Conferences, </a:t>
            </a:r>
            <a:r>
              <a:rPr lang="en-US" dirty="0" err="1" smtClean="0">
                <a:latin typeface="+mj-lt"/>
              </a:rPr>
              <a:t>Coopis</a:t>
            </a:r>
            <a:r>
              <a:rPr lang="en-US" dirty="0" smtClean="0">
                <a:latin typeface="+mj-lt"/>
              </a:rPr>
              <a:t>, </a:t>
            </a:r>
            <a:r>
              <a:rPr lang="en-US" dirty="0" err="1" smtClean="0">
                <a:latin typeface="+mj-lt"/>
              </a:rPr>
              <a:t>Doa</a:t>
            </a:r>
            <a:r>
              <a:rPr lang="en-US" dirty="0" smtClean="0">
                <a:latin typeface="+mj-lt"/>
              </a:rPr>
              <a:t>, Is, and ODBASE 2009 on the Move to Meaningful Internet Systems: Part I, 286-303.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err="1" smtClean="0">
                <a:latin typeface="+mj-lt"/>
              </a:rPr>
              <a:t>Kiczales</a:t>
            </a:r>
            <a:r>
              <a:rPr lang="en-US" dirty="0" smtClean="0">
                <a:latin typeface="+mj-lt"/>
              </a:rPr>
              <a:t>, G., Lamping, J., </a:t>
            </a:r>
            <a:r>
              <a:rPr lang="en-US" dirty="0" err="1" smtClean="0">
                <a:latin typeface="+mj-lt"/>
              </a:rPr>
              <a:t>Mendhekar</a:t>
            </a:r>
            <a:r>
              <a:rPr lang="en-US" dirty="0" smtClean="0">
                <a:latin typeface="+mj-lt"/>
              </a:rPr>
              <a:t>, A, et al. (1997). Aspect-Oriented Programming. Lecture Notes in Computer Science In Proceedings of the 11th European Conference on Object-Oriented Programming (ECOOP), Springer, 1242: 220-242.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err="1" smtClean="0">
                <a:latin typeface="+mj-lt"/>
              </a:rPr>
              <a:t>Limthanmaphon</a:t>
            </a:r>
            <a:r>
              <a:rPr lang="en-US" dirty="0" smtClean="0">
                <a:latin typeface="+mj-lt"/>
              </a:rPr>
              <a:t>, B., and Zhang, Y. (2004). Web service composition transaction management. In Proceedings of the 15th Australasian Database Conference (ADC 2004), Conference in Research and Practice in Information Technology, 27: 171-179.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Liu, Z. (2009). Decentralized Data Dependency Analysis for Concurrent Process Execution. M.S. Thesis, Texas Tech University.</a:t>
            </a:r>
          </a:p>
          <a:p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75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Overview of Presentation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 Motivation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Application Exception Rules Concept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 Statement of Objectives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 Related Work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 Background</a:t>
            </a:r>
          </a:p>
          <a:p>
            <a:pPr lvl="1"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Decentralized Data Dependency Analysis</a:t>
            </a:r>
          </a:p>
          <a:p>
            <a:pPr lvl="1"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 Assurance Points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Discussion of Research Plan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 Summary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961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References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876800"/>
          </a:xfrm>
        </p:spPr>
        <p:txBody>
          <a:bodyPr>
            <a:normAutofit fontScale="70000" lnSpcReduction="20000"/>
          </a:bodyPr>
          <a:lstStyle/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Liu, A., Li, Q., Huang, L., and Xiao, M. (2007). A Declarative Approach to Enhancing the Reliability of BPEL Processes. Proceedings of the International Conference on Web Services, 272-279.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err="1" smtClean="0">
                <a:latin typeface="+mj-lt"/>
              </a:rPr>
              <a:t>Luo</a:t>
            </a:r>
            <a:r>
              <a:rPr lang="en-US" dirty="0" smtClean="0">
                <a:latin typeface="+mj-lt"/>
              </a:rPr>
              <a:t>, Z. W. (2000). Checkpointing for workflow recovery. In Proceedings of the 38th Annual on Southeast Regional Conference, 79-80.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err="1" smtClean="0">
                <a:latin typeface="+mj-lt"/>
              </a:rPr>
              <a:t>Mikalsen</a:t>
            </a:r>
            <a:r>
              <a:rPr lang="en-US" dirty="0" smtClean="0">
                <a:latin typeface="+mj-lt"/>
              </a:rPr>
              <a:t>, T., Tai, S., and </a:t>
            </a:r>
            <a:r>
              <a:rPr lang="en-US" dirty="0" err="1" smtClean="0">
                <a:latin typeface="+mj-lt"/>
              </a:rPr>
              <a:t>Rouvellou</a:t>
            </a:r>
            <a:r>
              <a:rPr lang="en-US" dirty="0" smtClean="0">
                <a:latin typeface="+mj-lt"/>
              </a:rPr>
              <a:t>, I. (2002). Transactional Attitudes: Reliable Composition of Autonomous Web Services. In Proceedings of the Workshop on Dependable Middleware-Based Systems (WDMS 2002), 44-53.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err="1" smtClean="0">
                <a:latin typeface="+mj-lt"/>
              </a:rPr>
              <a:t>Shrestha</a:t>
            </a:r>
            <a:r>
              <a:rPr lang="en-US" dirty="0" smtClean="0">
                <a:latin typeface="+mj-lt"/>
              </a:rPr>
              <a:t>, R. (2010). Using Assurance Points and Integration Rules for Recovery in Service Composition: M.S. Thesis, Texas Tech University.   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Urban, S. D., Xiao, Y., Blake, L., and Dietrich, S. W. (2009). Monitoring Data Dependencies in Concurrent Process Execution through Delta-Enabled Grid Services. International Journal of Web and Grid Services, 5, 1: 85-106.</a:t>
            </a:r>
          </a:p>
          <a:p>
            <a:pPr>
              <a:buClrTx/>
              <a:buSzPct val="80000"/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ClrTx/>
              <a:buSzPct val="8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Zhao, W., Moser, L. E., and </a:t>
            </a:r>
            <a:r>
              <a:rPr lang="en-US" dirty="0" err="1" smtClean="0">
                <a:latin typeface="+mj-lt"/>
              </a:rPr>
              <a:t>Melliar</a:t>
            </a:r>
            <a:r>
              <a:rPr lang="en-US" dirty="0" smtClean="0">
                <a:latin typeface="+mj-lt"/>
              </a:rPr>
              <a:t>-Smith, P. M. (2005). A Reservation-Based Coordination Protocol for Web Services. In Proceedings of the IEEE International Conference on Web Services (ICWS’05), 49-56.</a:t>
            </a:r>
          </a:p>
        </p:txBody>
      </p:sp>
    </p:spTree>
    <p:extLst>
      <p:ext uri="{BB962C8B-B14F-4D97-AF65-F5344CB8AC3E}">
        <p14:creationId xmlns="" xmlns:p14="http://schemas.microsoft.com/office/powerpoint/2010/main" val="36175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Motivation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8046" lvl="0" indent="-28575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2000" dirty="0">
                <a:latin typeface="+mj-lt"/>
              </a:rPr>
              <a:t>Service-oriented computing </a:t>
            </a:r>
            <a:r>
              <a:rPr lang="en-US" sz="2000" dirty="0" smtClean="0">
                <a:latin typeface="+mj-lt"/>
              </a:rPr>
              <a:t>(SOC) and </a:t>
            </a:r>
            <a:r>
              <a:rPr lang="en-US" sz="2000" dirty="0">
                <a:latin typeface="+mj-lt"/>
              </a:rPr>
              <a:t>Web services </a:t>
            </a:r>
          </a:p>
          <a:p>
            <a:pPr marL="665226" lvl="1" indent="-28575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increasingly used for online business transactions.</a:t>
            </a:r>
          </a:p>
          <a:p>
            <a:pPr marL="665226" lvl="1" indent="-28575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platform-independent  and interoperable nature supports </a:t>
            </a:r>
            <a:r>
              <a:rPr lang="en-US" dirty="0">
                <a:latin typeface="+mj-lt"/>
              </a:rPr>
              <a:t>business-to-business (B2B) and business-to-consumer (B2C) </a:t>
            </a:r>
            <a:r>
              <a:rPr lang="en-US" dirty="0" smtClean="0">
                <a:latin typeface="+mj-lt"/>
              </a:rPr>
              <a:t>applications.</a:t>
            </a:r>
            <a:endParaRPr lang="en-US" dirty="0">
              <a:latin typeface="+mj-lt"/>
            </a:endParaRPr>
          </a:p>
          <a:p>
            <a:pPr marL="368046" lvl="0" indent="-28575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endParaRPr lang="en-US" sz="2000" dirty="0">
              <a:latin typeface="+mj-lt"/>
            </a:endParaRPr>
          </a:p>
          <a:p>
            <a:pPr marL="368046" lvl="0" indent="-28575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Processes in SOC need relaxed isolation and more user-defined constraints to maintain correctness.</a:t>
            </a:r>
            <a:endParaRPr lang="en-US" sz="2000" dirty="0">
              <a:latin typeface="+mj-lt"/>
            </a:endParaRPr>
          </a:p>
          <a:p>
            <a:pPr marL="368046" lvl="0" indent="-28575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endParaRPr lang="en-US" sz="2000" dirty="0" smtClean="0">
              <a:latin typeface="+mj-lt"/>
            </a:endParaRPr>
          </a:p>
          <a:p>
            <a:pPr marL="368046" indent="-285750">
              <a:spcBef>
                <a:spcPts val="600"/>
              </a:spcBef>
              <a:buClrTx/>
              <a:buSzPct val="60000"/>
            </a:pPr>
            <a:r>
              <a:rPr lang="en-US" sz="2000" dirty="0" smtClean="0">
                <a:latin typeface="+mj-lt"/>
              </a:rPr>
              <a:t>Relaxed form of isolation in SOC leads to inconsistencies and has been the focus of Decentralized Data Dependency Analysis (D3) Project.</a:t>
            </a:r>
          </a:p>
          <a:p>
            <a:pPr marL="368046" indent="-285750">
              <a:spcBef>
                <a:spcPts val="600"/>
              </a:spcBef>
              <a:buClrTx/>
              <a:buSzPct val="60000"/>
            </a:pPr>
            <a:endParaRPr lang="en-US" sz="1800" dirty="0">
              <a:latin typeface="+mj-lt"/>
            </a:endParaRPr>
          </a:p>
          <a:p>
            <a:pPr marL="402336" lvl="1" indent="0">
              <a:spcBef>
                <a:spcPts val="550"/>
              </a:spcBef>
              <a:buClr>
                <a:srgbClr val="3891A7"/>
              </a:buClr>
              <a:buNone/>
            </a:pPr>
            <a:endParaRPr lang="en-US" sz="1800" dirty="0">
              <a:solidFill>
                <a:prstClr val="black"/>
              </a:solidFill>
              <a:latin typeface="+mj-lt"/>
            </a:endParaRPr>
          </a:p>
          <a:p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78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Motivation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4800600"/>
          </a:xfrm>
        </p:spPr>
        <p:txBody>
          <a:bodyPr>
            <a:normAutofit/>
          </a:bodyPr>
          <a:lstStyle/>
          <a:p>
            <a:pPr>
              <a:buClrTx/>
              <a:buSzPct val="60000"/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The Decentralized Process Execution Agents (PEXAs) model in (Liu 2009) proposed mechanisms to identify data dependencies among concurrently executing processes.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sz="2000" dirty="0" smtClean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Support for user defined constraint checking and flexible failure recovery was proposed in the Assurance Points Model (Shrestha 2010).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sz="2000" dirty="0">
              <a:latin typeface="+mj-lt"/>
            </a:endParaRPr>
          </a:p>
          <a:p>
            <a:pPr>
              <a:buClrTx/>
              <a:buSzPct val="60000"/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Processes in concurrent execution environment need to handle interruptions due to external events, as well as identify and communicate any form of recovery to dependent processes.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192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Application</a:t>
            </a:r>
            <a:r>
              <a:rPr lang="en-US" sz="3800" dirty="0" smtClean="0">
                <a:solidFill>
                  <a:schemeClr val="tx1"/>
                </a:solidFill>
              </a:rPr>
              <a:t> Exception Rules Concept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0" indent="0">
              <a:buClrTx/>
              <a:buSzPct val="60000"/>
              <a:buNone/>
            </a:pPr>
            <a:r>
              <a:rPr lang="en-US" dirty="0" smtClean="0">
                <a:latin typeface="+mj-lt"/>
              </a:rPr>
              <a:t>An </a:t>
            </a:r>
            <a:r>
              <a:rPr lang="en-US" dirty="0">
                <a:latin typeface="+mj-lt"/>
              </a:rPr>
              <a:t>Application Exception Rule (AER</a:t>
            </a:r>
            <a:r>
              <a:rPr lang="en-US" dirty="0" smtClean="0">
                <a:latin typeface="+mj-lt"/>
              </a:rPr>
              <a:t>) specifies </a:t>
            </a:r>
            <a:r>
              <a:rPr lang="en-US" dirty="0">
                <a:latin typeface="+mj-lt"/>
              </a:rPr>
              <a:t>recovery actions to be carried out </a:t>
            </a:r>
            <a:r>
              <a:rPr lang="en-US" dirty="0" smtClean="0">
                <a:latin typeface="+mj-lt"/>
              </a:rPr>
              <a:t>on the occurrence of exceptions, based </a:t>
            </a:r>
            <a:r>
              <a:rPr lang="en-US" dirty="0">
                <a:latin typeface="+mj-lt"/>
              </a:rPr>
              <a:t>on </a:t>
            </a:r>
            <a:r>
              <a:rPr lang="en-US" dirty="0" smtClean="0">
                <a:latin typeface="+mj-lt"/>
              </a:rPr>
              <a:t>process </a:t>
            </a:r>
            <a:r>
              <a:rPr lang="en-US" dirty="0">
                <a:latin typeface="+mj-lt"/>
              </a:rPr>
              <a:t>execution </a:t>
            </a:r>
            <a:r>
              <a:rPr lang="en-US" dirty="0" smtClean="0">
                <a:latin typeface="+mj-lt"/>
              </a:rPr>
              <a:t>status.</a:t>
            </a:r>
          </a:p>
          <a:p>
            <a:pPr marL="114300" lvl="0" indent="0">
              <a:buClrTx/>
              <a:buSzPct val="60000"/>
              <a:buNone/>
            </a:pPr>
            <a:r>
              <a:rPr lang="en-US" dirty="0" smtClean="0">
                <a:solidFill>
                  <a:srgbClr val="2F2B20"/>
                </a:solidFill>
                <a:latin typeface="+mj-lt"/>
              </a:rPr>
              <a:t>AERs 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solidFill>
                  <a:srgbClr val="2F2B20"/>
                </a:solidFill>
                <a:latin typeface="+mj-lt"/>
              </a:rPr>
              <a:t>are triggered by the occurrence of external events.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solidFill>
                  <a:srgbClr val="2F2B20"/>
                </a:solidFill>
                <a:latin typeface="+mj-lt"/>
              </a:rPr>
              <a:t>facilitate variable response to exceptions depending on status of execution.</a:t>
            </a:r>
            <a:endParaRPr lang="en-US" dirty="0">
              <a:solidFill>
                <a:srgbClr val="2F2B20"/>
              </a:solidFill>
              <a:latin typeface="+mj-lt"/>
            </a:endParaRPr>
          </a:p>
          <a:p>
            <a:pPr lvl="1"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solidFill>
                  <a:srgbClr val="2F2B20"/>
                </a:solidFill>
                <a:latin typeface="+mj-lt"/>
              </a:rPr>
              <a:t>use </a:t>
            </a:r>
            <a:r>
              <a:rPr lang="en-US" dirty="0">
                <a:solidFill>
                  <a:srgbClr val="2F2B20"/>
                </a:solidFill>
                <a:latin typeface="+mj-lt"/>
              </a:rPr>
              <a:t>AP checkpointing functionality to track execution status of </a:t>
            </a:r>
            <a:r>
              <a:rPr lang="en-US" dirty="0" smtClean="0">
                <a:solidFill>
                  <a:srgbClr val="2F2B20"/>
                </a:solidFill>
                <a:latin typeface="+mj-lt"/>
              </a:rPr>
              <a:t>process.</a:t>
            </a:r>
            <a:endParaRPr lang="en-US" dirty="0">
              <a:solidFill>
                <a:srgbClr val="2F2B20"/>
              </a:solidFill>
              <a:latin typeface="+mj-lt"/>
            </a:endParaRPr>
          </a:p>
          <a:p>
            <a:pPr lvl="0">
              <a:buClrTx/>
              <a:buSzPct val="60000"/>
              <a:buFont typeface="Wingdings" pitchFamily="2" charset="2"/>
              <a:buChar char="§"/>
            </a:pPr>
            <a:endParaRPr lang="en-US" dirty="0" smtClean="0">
              <a:solidFill>
                <a:srgbClr val="2F2B20"/>
              </a:solidFill>
              <a:latin typeface="+mj-lt"/>
            </a:endParaRPr>
          </a:p>
          <a:p>
            <a:pPr marL="114300" lvl="0" indent="0">
              <a:buClrTx/>
              <a:buSzPct val="60000"/>
              <a:buNone/>
            </a:pPr>
            <a:r>
              <a:rPr lang="en-US" dirty="0" smtClean="0">
                <a:solidFill>
                  <a:srgbClr val="2F2B20"/>
                </a:solidFill>
                <a:latin typeface="+mj-lt"/>
              </a:rPr>
              <a:t>The proposed AER System will integrate exception handling and flexible recovery, with data dependency analysis to ensure consistency.</a:t>
            </a:r>
          </a:p>
          <a:p>
            <a:pPr lvl="1">
              <a:buClrTx/>
              <a:buSzPct val="60000"/>
              <a:buFont typeface="Wingdings" pitchFamily="2" charset="2"/>
              <a:buChar char="§"/>
            </a:pPr>
            <a:endParaRPr lang="en-US" dirty="0">
              <a:solidFill>
                <a:srgbClr val="2F2B20"/>
              </a:solidFill>
              <a:latin typeface="Cambri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50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Statement</a:t>
            </a:r>
            <a:r>
              <a:rPr lang="en-US" sz="3800" dirty="0" smtClean="0">
                <a:solidFill>
                  <a:schemeClr val="tx1"/>
                </a:solidFill>
              </a:rPr>
              <a:t> of Objectives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05400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en-US" dirty="0">
                <a:latin typeface="+mj-lt"/>
              </a:rPr>
              <a:t>D</a:t>
            </a:r>
            <a:r>
              <a:rPr lang="en-US" dirty="0" smtClean="0">
                <a:latin typeface="+mj-lt"/>
              </a:rPr>
              <a:t>evelop </a:t>
            </a:r>
            <a:r>
              <a:rPr lang="en-US" dirty="0">
                <a:latin typeface="+mj-lt"/>
              </a:rPr>
              <a:t>the concept of Application Exception Rules to support flexible exception handling </a:t>
            </a:r>
            <a:r>
              <a:rPr lang="en-US" dirty="0" smtClean="0">
                <a:latin typeface="+mj-lt"/>
              </a:rPr>
              <a:t>and </a:t>
            </a:r>
            <a:r>
              <a:rPr lang="en-US" dirty="0">
                <a:latin typeface="+mj-lt"/>
              </a:rPr>
              <a:t>integrate their use with support for analysis of data dependencies </a:t>
            </a:r>
            <a:r>
              <a:rPr lang="en-US" dirty="0" smtClean="0">
                <a:latin typeface="+mj-lt"/>
              </a:rPr>
              <a:t>for consistency in </a:t>
            </a:r>
            <a:r>
              <a:rPr lang="en-US" dirty="0">
                <a:latin typeface="+mj-lt"/>
              </a:rPr>
              <a:t>concurrent process execution</a:t>
            </a:r>
            <a:r>
              <a:rPr lang="en-US" dirty="0" smtClean="0">
                <a:latin typeface="+mj-lt"/>
              </a:rPr>
              <a:t>.</a:t>
            </a:r>
          </a:p>
          <a:p>
            <a:pPr marL="114300" indent="0" algn="just">
              <a:buNone/>
            </a:pPr>
            <a:endParaRPr lang="en-US" dirty="0" smtClean="0">
              <a:latin typeface="+mj-lt"/>
            </a:endParaRPr>
          </a:p>
          <a:p>
            <a:pPr lvl="0"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Extend </a:t>
            </a:r>
            <a:r>
              <a:rPr lang="en-US" dirty="0">
                <a:latin typeface="+mj-lt"/>
              </a:rPr>
              <a:t>the AP model to support the specification of Application Exception Rules</a:t>
            </a:r>
            <a:r>
              <a:rPr lang="en-US" dirty="0" smtClean="0">
                <a:latin typeface="+mj-lt"/>
              </a:rPr>
              <a:t>.</a:t>
            </a:r>
          </a:p>
          <a:p>
            <a:pPr lvl="0">
              <a:buClrTx/>
              <a:buSzPct val="60000"/>
              <a:buFont typeface="Wingdings" pitchFamily="2" charset="2"/>
              <a:buChar char="§"/>
            </a:pPr>
            <a:endParaRPr lang="en-US" dirty="0">
              <a:latin typeface="+mj-lt"/>
            </a:endParaRPr>
          </a:p>
          <a:p>
            <a:pPr lvl="0">
              <a:buClrTx/>
              <a:buSzPct val="60000"/>
              <a:buFont typeface="Wingdings" pitchFamily="2" charset="2"/>
              <a:buChar char="§"/>
            </a:pPr>
            <a:r>
              <a:rPr lang="en-US" dirty="0">
                <a:latin typeface="+mj-lt"/>
              </a:rPr>
              <a:t>Integrate the use of data dependency analysis with the extended AP model</a:t>
            </a:r>
            <a:r>
              <a:rPr lang="en-US" dirty="0" smtClean="0">
                <a:latin typeface="+mj-lt"/>
              </a:rPr>
              <a:t>.</a:t>
            </a:r>
          </a:p>
          <a:p>
            <a:pPr lvl="0">
              <a:buClrTx/>
              <a:buSzPct val="60000"/>
              <a:buFont typeface="Wingdings" pitchFamily="2" charset="2"/>
              <a:buChar char="§"/>
            </a:pPr>
            <a:endParaRPr lang="en-US" dirty="0">
              <a:latin typeface="+mj-lt"/>
            </a:endParaRPr>
          </a:p>
          <a:p>
            <a:pPr lvl="0">
              <a:buClrTx/>
              <a:buSzPct val="60000"/>
              <a:buFont typeface="Wingdings" pitchFamily="2" charset="2"/>
              <a:buChar char="§"/>
            </a:pPr>
            <a:r>
              <a:rPr lang="en-US" dirty="0">
                <a:latin typeface="+mj-lt"/>
              </a:rPr>
              <a:t>Design and prototype an execution environment with data dependency analysis capability to demonstrate the AER concept</a:t>
            </a:r>
            <a:r>
              <a:rPr lang="en-US" dirty="0" smtClean="0">
                <a:latin typeface="+mj-lt"/>
              </a:rPr>
              <a:t>.</a:t>
            </a:r>
          </a:p>
          <a:p>
            <a:pPr lvl="0">
              <a:buClrTx/>
              <a:buSzPct val="60000"/>
              <a:buFont typeface="Wingdings" pitchFamily="2" charset="2"/>
              <a:buChar char="§"/>
            </a:pPr>
            <a:endParaRPr lang="en-US" dirty="0">
              <a:latin typeface="+mj-lt"/>
            </a:endParaRPr>
          </a:p>
          <a:p>
            <a:pPr lvl="0">
              <a:buClrTx/>
              <a:buSzPct val="60000"/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Test </a:t>
            </a:r>
            <a:r>
              <a:rPr lang="en-US" dirty="0">
                <a:latin typeface="+mj-lt"/>
              </a:rPr>
              <a:t>and evaluate the </a:t>
            </a:r>
            <a:r>
              <a:rPr lang="en-US" dirty="0" smtClean="0">
                <a:latin typeface="+mj-lt"/>
              </a:rPr>
              <a:t>AER model </a:t>
            </a:r>
            <a:r>
              <a:rPr lang="en-US" dirty="0">
                <a:latin typeface="+mj-lt"/>
              </a:rPr>
              <a:t>for concurrent process execution with a sample processing scenario.</a:t>
            </a:r>
          </a:p>
          <a:p>
            <a:pPr>
              <a:buClrTx/>
              <a:buSzPct val="60000"/>
              <a:buFont typeface="Wingdings" pitchFamily="2" charset="2"/>
              <a:buChar char="§"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154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Related</a:t>
            </a:r>
            <a:r>
              <a:rPr lang="en-US" sz="3800" dirty="0" smtClean="0">
                <a:solidFill>
                  <a:schemeClr val="tx1"/>
                </a:solidFill>
              </a:rPr>
              <a:t> Work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 fontScale="92500" lnSpcReduction="20000"/>
          </a:bodyPr>
          <a:lstStyle/>
          <a:p>
            <a:pPr marL="401637" lvl="1" indent="-342900">
              <a:spcBef>
                <a:spcPts val="800"/>
              </a:spcBef>
              <a:buClrTx/>
              <a:buSzPct val="60000"/>
              <a:buNone/>
            </a:pPr>
            <a:r>
              <a:rPr lang="en-US" altLang="zh-CN" sz="1800" b="1" dirty="0">
                <a:latin typeface="+mj-lt"/>
                <a:cs typeface="Arial" charset="0"/>
              </a:rPr>
              <a:t>Business Process Execution Language </a:t>
            </a:r>
            <a:r>
              <a:rPr lang="en-US" altLang="zh-CN" sz="1800" dirty="0">
                <a:latin typeface="+mj-lt"/>
                <a:cs typeface="Arial" charset="0"/>
              </a:rPr>
              <a:t>(BPEL) (Jordan et al., 2007</a:t>
            </a:r>
            <a:r>
              <a:rPr lang="en-US" altLang="zh-CN" sz="1800" dirty="0" smtClean="0">
                <a:latin typeface="+mj-lt"/>
                <a:cs typeface="Arial" charset="0"/>
              </a:rPr>
              <a:t>) </a:t>
            </a:r>
          </a:p>
          <a:p>
            <a:pPr marL="710247" lvl="2" indent="-285750">
              <a:spcBef>
                <a:spcPts val="8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altLang="zh-CN" dirty="0" smtClean="0">
                <a:latin typeface="+mj-lt"/>
                <a:cs typeface="Arial" charset="0"/>
              </a:rPr>
              <a:t>Process recovery involves Fault, Compensation and Termination handlers.</a:t>
            </a:r>
          </a:p>
          <a:p>
            <a:pPr marL="710247" lvl="2" indent="-285750">
              <a:spcBef>
                <a:spcPts val="8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altLang="zh-CN" dirty="0" smtClean="0">
                <a:latin typeface="+mj-lt"/>
                <a:cs typeface="Arial" charset="0"/>
              </a:rPr>
              <a:t>Fault </a:t>
            </a:r>
            <a:r>
              <a:rPr lang="en-US" altLang="zh-CN" dirty="0">
                <a:latin typeface="+mj-lt"/>
                <a:cs typeface="Arial" charset="0"/>
              </a:rPr>
              <a:t>and Exception </a:t>
            </a:r>
            <a:r>
              <a:rPr lang="en-US" altLang="zh-CN" dirty="0" smtClean="0">
                <a:latin typeface="+mj-lt"/>
                <a:cs typeface="Arial" charset="0"/>
              </a:rPr>
              <a:t>Handling capabilities that enable process recovery are inefficient, with the default compensation and fault orders being inconsistent and insufficient. </a:t>
            </a:r>
            <a:r>
              <a:rPr lang="en-US" dirty="0" smtClean="0">
                <a:latin typeface="+mj-lt"/>
              </a:rPr>
              <a:t>(</a:t>
            </a:r>
            <a:r>
              <a:rPr lang="en-US" dirty="0" err="1" smtClean="0">
                <a:latin typeface="+mj-lt"/>
              </a:rPr>
              <a:t>Khalaf</a:t>
            </a:r>
            <a:r>
              <a:rPr lang="en-US" dirty="0">
                <a:latin typeface="+mj-lt"/>
              </a:rPr>
              <a:t>, Roller, and </a:t>
            </a:r>
            <a:r>
              <a:rPr lang="en-US" dirty="0" err="1">
                <a:latin typeface="+mj-lt"/>
              </a:rPr>
              <a:t>Leymann</a:t>
            </a:r>
            <a:r>
              <a:rPr lang="en-US" dirty="0">
                <a:latin typeface="+mj-lt"/>
              </a:rPr>
              <a:t> 2009</a:t>
            </a:r>
            <a:r>
              <a:rPr lang="en-US" dirty="0" smtClean="0">
                <a:latin typeface="+mj-lt"/>
              </a:rPr>
              <a:t>).</a:t>
            </a:r>
            <a:endParaRPr lang="en-US" altLang="zh-CN" dirty="0" smtClean="0">
              <a:latin typeface="+mj-lt"/>
              <a:cs typeface="Arial" charset="0"/>
            </a:endParaRPr>
          </a:p>
          <a:p>
            <a:pPr marL="401637" lvl="1" indent="-342900">
              <a:spcBef>
                <a:spcPts val="800"/>
              </a:spcBef>
              <a:buClrTx/>
              <a:buSzPct val="60000"/>
              <a:buFont typeface="Wingdings" pitchFamily="2" charset="2"/>
              <a:buChar char="§"/>
            </a:pPr>
            <a:endParaRPr lang="en-US" altLang="zh-CN" sz="1800" dirty="0">
              <a:latin typeface="+mj-lt"/>
              <a:cs typeface="Arial" charset="0"/>
            </a:endParaRPr>
          </a:p>
          <a:p>
            <a:pPr marL="401637" lvl="1" indent="-342900">
              <a:spcBef>
                <a:spcPts val="800"/>
              </a:spcBef>
              <a:buClrTx/>
              <a:buSzPct val="60000"/>
              <a:buNone/>
            </a:pPr>
            <a:r>
              <a:rPr lang="en-US" altLang="zh-CN" sz="1800" b="1" dirty="0" smtClean="0">
                <a:latin typeface="+mj-lt"/>
                <a:cs typeface="Arial" charset="0"/>
              </a:rPr>
              <a:t>Aspect-Oriented Programming </a:t>
            </a:r>
            <a:r>
              <a:rPr lang="en-US" sz="1800" dirty="0">
                <a:latin typeface="+mj-lt"/>
              </a:rPr>
              <a:t>(</a:t>
            </a:r>
            <a:r>
              <a:rPr lang="en-US" sz="1800" dirty="0" err="1">
                <a:latin typeface="+mj-lt"/>
              </a:rPr>
              <a:t>Kiczales</a:t>
            </a:r>
            <a:r>
              <a:rPr lang="en-US" sz="1800" dirty="0">
                <a:latin typeface="+mj-lt"/>
              </a:rPr>
              <a:t> et al., 1997</a:t>
            </a:r>
            <a:r>
              <a:rPr lang="en-US" sz="1800" dirty="0" smtClean="0">
                <a:latin typeface="+mj-lt"/>
              </a:rPr>
              <a:t>) </a:t>
            </a:r>
            <a:r>
              <a:rPr lang="en-US" sz="1800" dirty="0">
                <a:latin typeface="+mj-lt"/>
              </a:rPr>
              <a:t>(</a:t>
            </a:r>
            <a:r>
              <a:rPr lang="en-US" sz="1800" dirty="0" err="1">
                <a:latin typeface="+mj-lt"/>
              </a:rPr>
              <a:t>Charfi</a:t>
            </a:r>
            <a:r>
              <a:rPr lang="en-US" sz="1800" dirty="0">
                <a:latin typeface="+mj-lt"/>
              </a:rPr>
              <a:t> and </a:t>
            </a:r>
            <a:r>
              <a:rPr lang="en-US" sz="1800" dirty="0" err="1">
                <a:latin typeface="+mj-lt"/>
              </a:rPr>
              <a:t>Mezini</a:t>
            </a:r>
            <a:r>
              <a:rPr lang="en-US" sz="1800" dirty="0">
                <a:latin typeface="+mj-lt"/>
              </a:rPr>
              <a:t> 2006) </a:t>
            </a:r>
            <a:endParaRPr lang="en-US" altLang="zh-CN" sz="1800" dirty="0" smtClean="0">
              <a:latin typeface="+mj-lt"/>
              <a:cs typeface="Arial" charset="0"/>
            </a:endParaRPr>
          </a:p>
          <a:p>
            <a:pPr marL="687388" lvl="2" indent="-342900">
              <a:buClrTx/>
              <a:buSzPct val="60000"/>
              <a:buFont typeface="Wingdings" pitchFamily="2" charset="2"/>
              <a:buChar char="§"/>
            </a:pPr>
            <a:r>
              <a:rPr lang="en-US" altLang="zh-CN" dirty="0" smtClean="0">
                <a:latin typeface="+mj-lt"/>
                <a:cs typeface="Arial" charset="0"/>
              </a:rPr>
              <a:t>modularizes </a:t>
            </a:r>
            <a:r>
              <a:rPr lang="en-US" altLang="zh-CN" dirty="0">
                <a:latin typeface="+mj-lt"/>
                <a:cs typeface="Arial" charset="0"/>
              </a:rPr>
              <a:t>the process </a:t>
            </a:r>
            <a:r>
              <a:rPr lang="en-US" altLang="zh-CN" dirty="0" smtClean="0">
                <a:latin typeface="+mj-lt"/>
                <a:cs typeface="Arial" charset="0"/>
              </a:rPr>
              <a:t>specification with </a:t>
            </a:r>
            <a:r>
              <a:rPr lang="en-US" altLang="zh-CN" dirty="0">
                <a:latin typeface="+mj-lt"/>
                <a:cs typeface="Arial" charset="0"/>
              </a:rPr>
              <a:t>respect to functionality that is  not </a:t>
            </a:r>
            <a:r>
              <a:rPr lang="en-US" altLang="zh-CN" dirty="0" smtClean="0">
                <a:latin typeface="+mj-lt"/>
                <a:cs typeface="Arial" charset="0"/>
              </a:rPr>
              <a:t>an actual  </a:t>
            </a:r>
            <a:r>
              <a:rPr lang="en-US" altLang="zh-CN" dirty="0">
                <a:latin typeface="+mj-lt"/>
                <a:cs typeface="Arial" charset="0"/>
              </a:rPr>
              <a:t>part of the </a:t>
            </a:r>
            <a:r>
              <a:rPr lang="en-US" altLang="zh-CN" dirty="0" smtClean="0">
                <a:latin typeface="+mj-lt"/>
                <a:cs typeface="Arial" charset="0"/>
              </a:rPr>
              <a:t>process flow.</a:t>
            </a:r>
          </a:p>
          <a:p>
            <a:pPr marL="687388" lvl="2" indent="-342900">
              <a:buClrTx/>
              <a:buSzPct val="60000"/>
              <a:buFont typeface="Wingdings" pitchFamily="2" charset="2"/>
              <a:buChar char="§"/>
            </a:pPr>
            <a:r>
              <a:rPr lang="en-US" altLang="zh-CN" dirty="0" smtClean="0">
                <a:latin typeface="+mj-lt"/>
                <a:cs typeface="Arial" charset="0"/>
              </a:rPr>
              <a:t>enables separation of concerns.</a:t>
            </a:r>
            <a:endParaRPr lang="en-US" altLang="zh-CN" dirty="0">
              <a:latin typeface="+mj-lt"/>
              <a:cs typeface="Arial" charset="0"/>
            </a:endParaRPr>
          </a:p>
          <a:p>
            <a:pPr marL="401637" lvl="1" indent="-342900">
              <a:spcBef>
                <a:spcPts val="800"/>
              </a:spcBef>
              <a:buClrTx/>
              <a:buSzPct val="60000"/>
              <a:buFont typeface="Wingdings" pitchFamily="2" charset="2"/>
              <a:buChar char="§"/>
            </a:pPr>
            <a:endParaRPr lang="en-US" altLang="zh-CN" sz="1800" dirty="0">
              <a:latin typeface="+mj-lt"/>
              <a:cs typeface="Arial" charset="0"/>
            </a:endParaRPr>
          </a:p>
          <a:p>
            <a:pPr marL="401637" lvl="1" indent="-342900">
              <a:spcBef>
                <a:spcPts val="800"/>
              </a:spcBef>
              <a:buClrTx/>
              <a:buSzPct val="60000"/>
              <a:buNone/>
            </a:pPr>
            <a:r>
              <a:rPr lang="en-US" altLang="zh-CN" sz="1800" b="1" dirty="0" smtClean="0">
                <a:latin typeface="+mj-lt"/>
                <a:cs typeface="Arial" charset="0"/>
              </a:rPr>
              <a:t>Checkpoints, Events and Rules </a:t>
            </a:r>
          </a:p>
          <a:p>
            <a:pPr marL="767397" lvl="2" indent="-342900">
              <a:spcBef>
                <a:spcPts val="8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altLang="zh-CN" dirty="0" smtClean="0">
                <a:latin typeface="+mj-lt"/>
                <a:cs typeface="Arial" charset="0"/>
              </a:rPr>
              <a:t>Checkpointing (</a:t>
            </a:r>
            <a:r>
              <a:rPr lang="en-US" altLang="zh-CN" dirty="0" err="1" smtClean="0">
                <a:latin typeface="+mj-lt"/>
                <a:cs typeface="Arial" charset="0"/>
              </a:rPr>
              <a:t>Luo</a:t>
            </a:r>
            <a:r>
              <a:rPr lang="en-US" altLang="zh-CN" dirty="0" smtClean="0">
                <a:latin typeface="+mj-lt"/>
                <a:cs typeface="Arial" charset="0"/>
              </a:rPr>
              <a:t> 2000) enables processes to roll back </a:t>
            </a:r>
            <a:r>
              <a:rPr lang="en-US" altLang="zh-CN" dirty="0">
                <a:latin typeface="+mj-lt"/>
                <a:cs typeface="Arial" charset="0"/>
              </a:rPr>
              <a:t>to the </a:t>
            </a:r>
            <a:r>
              <a:rPr lang="en-US" altLang="zh-CN" dirty="0" smtClean="0">
                <a:latin typeface="+mj-lt"/>
                <a:cs typeface="Arial" charset="0"/>
              </a:rPr>
              <a:t>nearest </a:t>
            </a:r>
            <a:r>
              <a:rPr lang="en-US" altLang="zh-CN" dirty="0">
                <a:latin typeface="+mj-lt"/>
                <a:cs typeface="Arial" charset="0"/>
              </a:rPr>
              <a:t>consistent </a:t>
            </a:r>
            <a:r>
              <a:rPr lang="en-US" altLang="zh-CN" dirty="0" smtClean="0">
                <a:latin typeface="+mj-lt"/>
                <a:cs typeface="Arial" charset="0"/>
              </a:rPr>
              <a:t>point and resume execution from that checkpoint.</a:t>
            </a:r>
          </a:p>
          <a:p>
            <a:pPr marL="767397" lvl="2" indent="-342900">
              <a:spcBef>
                <a:spcPts val="8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altLang="zh-CN" dirty="0" smtClean="0">
                <a:latin typeface="+mj-lt"/>
                <a:cs typeface="Arial" charset="0"/>
              </a:rPr>
              <a:t>ECA rules </a:t>
            </a:r>
            <a:r>
              <a:rPr lang="en-US" dirty="0">
                <a:latin typeface="+mj-lt"/>
              </a:rPr>
              <a:t>(Liu et al., 2007</a:t>
            </a:r>
            <a:r>
              <a:rPr lang="en-US" dirty="0" smtClean="0">
                <a:latin typeface="+mj-lt"/>
              </a:rPr>
              <a:t>) have been used to specify actions to carry out on occurrence of certain events that satisfy specific conditions.</a:t>
            </a:r>
          </a:p>
          <a:p>
            <a:pPr marL="767397" lvl="2" indent="-342900">
              <a:lnSpc>
                <a:spcPct val="80000"/>
              </a:lnSpc>
              <a:spcBef>
                <a:spcPts val="800"/>
              </a:spcBef>
              <a:buClrTx/>
              <a:buSzPct val="60000"/>
              <a:buFont typeface="Wingdings" pitchFamily="2" charset="2"/>
              <a:buChar char="§"/>
            </a:pPr>
            <a:endParaRPr lang="en-US" altLang="zh-CN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95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Related</a:t>
            </a:r>
            <a:r>
              <a:rPr lang="en-US" sz="3800" dirty="0" smtClean="0">
                <a:solidFill>
                  <a:schemeClr val="tx1"/>
                </a:solidFill>
              </a:rPr>
              <a:t> Work</a:t>
            </a:r>
            <a:endParaRPr lang="en-US" sz="3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638800"/>
          </a:xfrm>
        </p:spPr>
        <p:txBody>
          <a:bodyPr>
            <a:noAutofit/>
          </a:bodyPr>
          <a:lstStyle/>
          <a:p>
            <a:pPr marL="82296" lvl="0" indent="0">
              <a:spcBef>
                <a:spcPts val="600"/>
              </a:spcBef>
              <a:buClrTx/>
              <a:buSzPct val="60000"/>
              <a:buNone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Techniques 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for Data Consistency in SOC</a:t>
            </a:r>
          </a:p>
          <a:p>
            <a:pPr marL="722376" lvl="1" indent="-34290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>
                <a:solidFill>
                  <a:prstClr val="black"/>
                </a:solidFill>
                <a:latin typeface="+mj-lt"/>
              </a:rPr>
              <a:t>Tentative Holding </a:t>
            </a:r>
            <a:endParaRPr lang="en-US" sz="1800" dirty="0" smtClean="0">
              <a:solidFill>
                <a:prstClr val="black"/>
              </a:solidFill>
              <a:latin typeface="+mj-lt"/>
            </a:endParaRPr>
          </a:p>
          <a:p>
            <a:pPr marL="722376" lvl="1" indent="-342900">
              <a:spcBef>
                <a:spcPts val="600"/>
              </a:spcBef>
              <a:buClrTx/>
              <a:buSzPct val="60000"/>
              <a:buNone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	(</a:t>
            </a:r>
            <a:r>
              <a:rPr lang="en-US" sz="1800" dirty="0" err="1">
                <a:solidFill>
                  <a:prstClr val="black"/>
                </a:solidFill>
                <a:latin typeface="+mj-lt"/>
              </a:rPr>
              <a:t>Limthanmaphon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 &amp; Zhang, 2004)</a:t>
            </a:r>
          </a:p>
          <a:p>
            <a:pPr marL="722376" lvl="1" indent="-34290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Promises Approach </a:t>
            </a:r>
          </a:p>
          <a:p>
            <a:pPr marL="722376" lvl="1" indent="-342900">
              <a:spcBef>
                <a:spcPts val="600"/>
              </a:spcBef>
              <a:buClrTx/>
              <a:buSzPct val="60000"/>
              <a:buNone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	(</a:t>
            </a:r>
            <a:r>
              <a:rPr lang="en-US" sz="1800" dirty="0">
                <a:latin typeface="+mj-lt"/>
                <a:ea typeface="Times New Roman"/>
              </a:rPr>
              <a:t>Jang, </a:t>
            </a:r>
            <a:r>
              <a:rPr lang="en-US" sz="1800" dirty="0" err="1">
                <a:latin typeface="+mj-lt"/>
                <a:ea typeface="Times New Roman"/>
              </a:rPr>
              <a:t>Fekete</a:t>
            </a:r>
            <a:r>
              <a:rPr lang="en-US" sz="1800" dirty="0">
                <a:latin typeface="+mj-lt"/>
                <a:ea typeface="Times New Roman"/>
              </a:rPr>
              <a:t>, and Greenfield 2007</a:t>
            </a: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)</a:t>
            </a:r>
            <a:endParaRPr lang="en-US" sz="1800" dirty="0">
              <a:solidFill>
                <a:prstClr val="black"/>
              </a:solidFill>
              <a:latin typeface="+mj-lt"/>
            </a:endParaRPr>
          </a:p>
          <a:p>
            <a:pPr marL="722376" lvl="1" indent="-34290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>
                <a:solidFill>
                  <a:prstClr val="black"/>
                </a:solidFill>
                <a:latin typeface="+mj-lt"/>
              </a:rPr>
              <a:t>Reservation-Based </a:t>
            </a: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Protocol</a:t>
            </a:r>
          </a:p>
          <a:p>
            <a:pPr marL="722376" lvl="1" indent="-342900">
              <a:spcBef>
                <a:spcPts val="600"/>
              </a:spcBef>
              <a:buClrTx/>
              <a:buSzPct val="60000"/>
              <a:buNone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	(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Zhao, Moser, &amp; </a:t>
            </a:r>
            <a:r>
              <a:rPr lang="en-US" sz="1800" dirty="0" err="1">
                <a:solidFill>
                  <a:prstClr val="black"/>
                </a:solidFill>
                <a:latin typeface="+mj-lt"/>
              </a:rPr>
              <a:t>Melliar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-Smith, 2009</a:t>
            </a: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)</a:t>
            </a:r>
            <a:endParaRPr lang="en-US" sz="1800" dirty="0">
              <a:solidFill>
                <a:prstClr val="black"/>
              </a:solidFill>
              <a:latin typeface="+mj-lt"/>
            </a:endParaRPr>
          </a:p>
          <a:p>
            <a:pPr marL="722376" lvl="1" indent="-342900">
              <a:spcBef>
                <a:spcPts val="60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>
                <a:solidFill>
                  <a:prstClr val="black"/>
                </a:solidFill>
                <a:latin typeface="+mj-lt"/>
              </a:rPr>
              <a:t>Transactional Attitudes </a:t>
            </a:r>
            <a:endParaRPr lang="en-US" sz="1800" dirty="0" smtClean="0">
              <a:solidFill>
                <a:prstClr val="black"/>
              </a:solidFill>
              <a:latin typeface="+mj-lt"/>
            </a:endParaRPr>
          </a:p>
          <a:p>
            <a:pPr marL="722376" lvl="1" indent="-342900">
              <a:spcBef>
                <a:spcPts val="600"/>
              </a:spcBef>
              <a:buClrTx/>
              <a:buSzPct val="60000"/>
              <a:buNone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	(</a:t>
            </a:r>
            <a:r>
              <a:rPr lang="en-US" sz="1800" dirty="0" err="1">
                <a:solidFill>
                  <a:prstClr val="black"/>
                </a:solidFill>
                <a:latin typeface="+mj-lt"/>
              </a:rPr>
              <a:t>Mikalsen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, Tai, &amp; </a:t>
            </a:r>
            <a:r>
              <a:rPr lang="en-US" sz="1800" dirty="0" err="1">
                <a:solidFill>
                  <a:prstClr val="black"/>
                </a:solidFill>
                <a:latin typeface="+mj-lt"/>
              </a:rPr>
              <a:t>Rouvellou</a:t>
            </a:r>
            <a:r>
              <a:rPr lang="en-US" sz="1800" dirty="0">
                <a:solidFill>
                  <a:prstClr val="black"/>
                </a:solidFill>
                <a:latin typeface="+mj-lt"/>
              </a:rPr>
              <a:t>, March 2002</a:t>
            </a: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)</a:t>
            </a:r>
          </a:p>
          <a:p>
            <a:pPr marL="722376" lvl="1" indent="-342900">
              <a:spcBef>
                <a:spcPts val="600"/>
              </a:spcBef>
              <a:buClrTx/>
              <a:buSzPct val="60000"/>
              <a:buNone/>
            </a:pPr>
            <a:endParaRPr lang="en-US" sz="1800" dirty="0" smtClean="0">
              <a:latin typeface="+mj-lt"/>
            </a:endParaRPr>
          </a:p>
          <a:p>
            <a:pPr marL="82296" indent="0">
              <a:spcBef>
                <a:spcPts val="600"/>
              </a:spcBef>
              <a:buClrTx/>
              <a:buSzPct val="60000"/>
              <a:buNone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The AER Concept allows processes to</a:t>
            </a:r>
          </a:p>
          <a:p>
            <a:pPr marL="688086" lvl="1" indent="-285750">
              <a:spcBef>
                <a:spcPts val="55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handle external events</a:t>
            </a:r>
          </a:p>
          <a:p>
            <a:pPr marL="688086" lvl="1" indent="-285750">
              <a:spcBef>
                <a:spcPts val="55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respond to exceptions based on execution status</a:t>
            </a:r>
          </a:p>
          <a:p>
            <a:pPr marL="688086" lvl="1" indent="-285750">
              <a:spcBef>
                <a:spcPts val="55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support variable recovery</a:t>
            </a:r>
          </a:p>
          <a:p>
            <a:pPr marL="688086" lvl="1" indent="-285750">
              <a:spcBef>
                <a:spcPts val="55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identify other processes affected by recovery</a:t>
            </a:r>
          </a:p>
          <a:p>
            <a:pPr marL="688086" lvl="1" indent="-285750">
              <a:spcBef>
                <a:spcPts val="550"/>
              </a:spcBef>
              <a:buClrTx/>
              <a:buSzPct val="60000"/>
              <a:buFont typeface="Wingdings" pitchFamily="2" charset="2"/>
              <a:buChar char="§"/>
            </a:pPr>
            <a:r>
              <a:rPr lang="en-US" sz="1800" dirty="0" smtClean="0">
                <a:solidFill>
                  <a:prstClr val="black"/>
                </a:solidFill>
                <a:latin typeface="+mj-lt"/>
              </a:rPr>
              <a:t>communicate recovery to dependent processes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8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Background: Decentralized Data Dependency Analysis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pPr marL="114300" indent="0" algn="ctr">
              <a:buNone/>
            </a:pPr>
            <a:endParaRPr lang="en-US" dirty="0" smtClean="0">
              <a:latin typeface="+mj-lt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667000"/>
            <a:ext cx="679201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1371601"/>
            <a:ext cx="82296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j-lt"/>
              </a:rPr>
              <a:t>Liu, Z. </a:t>
            </a:r>
            <a:r>
              <a:rPr lang="en-US" sz="2000" dirty="0" smtClean="0">
                <a:latin typeface="+mj-lt"/>
              </a:rPr>
              <a:t>Decentralized </a:t>
            </a:r>
            <a:r>
              <a:rPr lang="en-US" sz="2000" dirty="0">
                <a:latin typeface="+mj-lt"/>
              </a:rPr>
              <a:t>Data Dependency Analysis for Concurrent Process Execution. M.S. Thesis, </a:t>
            </a:r>
            <a:r>
              <a:rPr lang="en-US" sz="2000" dirty="0" smtClean="0">
                <a:latin typeface="+mj-lt"/>
              </a:rPr>
              <a:t>2009.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+mj-lt"/>
              </a:rPr>
              <a:t>Proposed decentralized approach to data dependency analysis using PEXAS.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+mj-lt"/>
              </a:rPr>
              <a:t>Introduced the Lazy and Eager approaches to identify dependent processes.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5123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1133</TotalTime>
  <Words>1507</Words>
  <Application>Microsoft Office PowerPoint</Application>
  <PresentationFormat>On-screen Show (4:3)</PresentationFormat>
  <Paragraphs>211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Adjacency</vt:lpstr>
      <vt:lpstr>Visio</vt:lpstr>
      <vt:lpstr>Slide 1</vt:lpstr>
      <vt:lpstr>Overview of Presentation</vt:lpstr>
      <vt:lpstr>Motivation</vt:lpstr>
      <vt:lpstr>Motivation</vt:lpstr>
      <vt:lpstr>Application Exception Rules Concept</vt:lpstr>
      <vt:lpstr>Statement of Objectives</vt:lpstr>
      <vt:lpstr>Related Work</vt:lpstr>
      <vt:lpstr>Related Work</vt:lpstr>
      <vt:lpstr>Background: Decentralized Data Dependency Analysis</vt:lpstr>
      <vt:lpstr>Background: Assurance Points</vt:lpstr>
      <vt:lpstr>Application Exception Rules</vt:lpstr>
      <vt:lpstr>The AER System</vt:lpstr>
      <vt:lpstr>Objective 1: AER Specification</vt:lpstr>
      <vt:lpstr>Objective 2: Integration of Data Dependency Analysis</vt:lpstr>
      <vt:lpstr>Objective 2: Integration of Data Dependency Analysis</vt:lpstr>
      <vt:lpstr>Objective 3</vt:lpstr>
      <vt:lpstr>Objective 4</vt:lpstr>
      <vt:lpstr>Summary</vt:lpstr>
      <vt:lpstr>References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Ram</dc:creator>
  <cp:lastModifiedBy>jramacha</cp:lastModifiedBy>
  <cp:revision>106</cp:revision>
  <dcterms:created xsi:type="dcterms:W3CDTF">2010-10-07T20:18:12Z</dcterms:created>
  <dcterms:modified xsi:type="dcterms:W3CDTF">2010-11-03T22:19:33Z</dcterms:modified>
</cp:coreProperties>
</file>